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419" r:id="rId2"/>
    <p:sldId id="376" r:id="rId3"/>
    <p:sldId id="472" r:id="rId4"/>
    <p:sldId id="420" r:id="rId5"/>
    <p:sldId id="421" r:id="rId6"/>
    <p:sldId id="422" r:id="rId7"/>
    <p:sldId id="423" r:id="rId8"/>
    <p:sldId id="424" r:id="rId9"/>
    <p:sldId id="425" r:id="rId10"/>
    <p:sldId id="466" r:id="rId11"/>
    <p:sldId id="432" r:id="rId12"/>
    <p:sldId id="433" r:id="rId13"/>
    <p:sldId id="434" r:id="rId14"/>
    <p:sldId id="435" r:id="rId15"/>
    <p:sldId id="436" r:id="rId16"/>
    <p:sldId id="437" r:id="rId17"/>
    <p:sldId id="467" r:id="rId18"/>
    <p:sldId id="468" r:id="rId19"/>
    <p:sldId id="469" r:id="rId20"/>
    <p:sldId id="477" r:id="rId21"/>
    <p:sldId id="438" r:id="rId22"/>
    <p:sldId id="439" r:id="rId23"/>
    <p:sldId id="470" r:id="rId24"/>
    <p:sldId id="440" r:id="rId25"/>
    <p:sldId id="451" r:id="rId26"/>
    <p:sldId id="452" r:id="rId27"/>
    <p:sldId id="445" r:id="rId28"/>
    <p:sldId id="446" r:id="rId29"/>
    <p:sldId id="471" r:id="rId30"/>
    <p:sldId id="447" r:id="rId31"/>
    <p:sldId id="454" r:id="rId32"/>
    <p:sldId id="448" r:id="rId33"/>
    <p:sldId id="450" r:id="rId34"/>
    <p:sldId id="449" r:id="rId35"/>
    <p:sldId id="456" r:id="rId36"/>
    <p:sldId id="457" r:id="rId37"/>
    <p:sldId id="459" r:id="rId38"/>
    <p:sldId id="460" r:id="rId39"/>
    <p:sldId id="461" r:id="rId40"/>
    <p:sldId id="462" r:id="rId41"/>
    <p:sldId id="463" r:id="rId42"/>
    <p:sldId id="464" r:id="rId43"/>
    <p:sldId id="474" r:id="rId44"/>
    <p:sldId id="475" r:id="rId45"/>
    <p:sldId id="465" r:id="rId46"/>
    <p:sldId id="473" r:id="rId4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08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7</a:t>
            </a:r>
          </a:p>
          <a:p>
            <a:r>
              <a:rPr lang="en-GB" altLang="en-US" dirty="0"/>
              <a:t>Food and Beverage Service</a:t>
            </a:r>
          </a:p>
        </p:txBody>
      </p:sp>
    </p:spTree>
    <p:extLst>
      <p:ext uri="{BB962C8B-B14F-4D97-AF65-F5344CB8AC3E}">
        <p14:creationId xmlns:p14="http://schemas.microsoft.com/office/powerpoint/2010/main" val="3316080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five service method groups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64496"/>
          </a:xfrm>
        </p:spPr>
        <p:txBody>
          <a:bodyPr/>
          <a:lstStyle/>
          <a:p>
            <a:r>
              <a:rPr lang="en-GB" sz="2800" dirty="0"/>
              <a:t>Table service </a:t>
            </a:r>
            <a:r>
              <a:rPr lang="en-GB" sz="2400" dirty="0"/>
              <a:t>- service at a laid table, e.g. plated service, silver service, guéridon service</a:t>
            </a:r>
          </a:p>
          <a:p>
            <a:r>
              <a:rPr lang="en-GB" sz="2800" dirty="0"/>
              <a:t>Assisted service </a:t>
            </a:r>
            <a:r>
              <a:rPr lang="en-GB" sz="2400" dirty="0"/>
              <a:t>- part service at a laid cover and part self-service</a:t>
            </a:r>
          </a:p>
          <a:p>
            <a:r>
              <a:rPr lang="en-GB" sz="2800" dirty="0"/>
              <a:t>Self-service </a:t>
            </a:r>
            <a:r>
              <a:rPr lang="en-GB" sz="2400" dirty="0"/>
              <a:t>- from a buffet or counter  </a:t>
            </a:r>
          </a:p>
          <a:p>
            <a:r>
              <a:rPr lang="en-GB" sz="2800" dirty="0"/>
              <a:t>Single point service </a:t>
            </a:r>
            <a:r>
              <a:rPr lang="en-GB" sz="2400" dirty="0"/>
              <a:t>- ordering, receipt of order and payment at the same time</a:t>
            </a:r>
          </a:p>
          <a:p>
            <a:r>
              <a:rPr lang="en-GB" sz="2800" dirty="0"/>
              <a:t>Specialised service (or service in-situ</a:t>
            </a:r>
            <a:r>
              <a:rPr lang="en-GB" sz="2400" dirty="0"/>
              <a:t>) -  the food and drink is taken to where the customer is located</a:t>
            </a:r>
          </a:p>
        </p:txBody>
      </p:sp>
    </p:spTree>
    <p:extLst>
      <p:ext uri="{BB962C8B-B14F-4D97-AF65-F5344CB8AC3E}">
        <p14:creationId xmlns:p14="http://schemas.microsoft.com/office/powerpoint/2010/main" val="42070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Changing service methods</a:t>
            </a:r>
            <a:endParaRPr lang="en-GB" altLang="en-US" i="1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 groups A to D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  <a:r>
              <a:rPr lang="en-GB" altLang="en-US" sz="2800" dirty="0">
                <a:cs typeface="Times New Roman" pitchFamily="18" charset="0"/>
              </a:rPr>
              <a:t> is similar for each of the service methods within the same group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Changing between service methods in the same group does not fundamentally alter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Changing service methods between groups alters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Group E has a specialised set of requirements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807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Providing customer service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Combination of five characteristics: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level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availability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Level of standards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reliability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flexibility</a:t>
            </a:r>
          </a:p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The ‘customer service specification’ must take account of all of these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94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Level of service : standards of service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Level of service 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From very limited to very complex with high levels of personal attention</a:t>
            </a:r>
          </a:p>
          <a:p>
            <a:pPr lvl="1"/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Standards of service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Measure of how well the operation delivers the level of service it is offering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3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Ensuring customer service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17713"/>
            <a:ext cx="8127504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Written statements of both: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Technical specification</a:t>
            </a:r>
          </a:p>
          <a:p>
            <a:pPr lvl="3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physical characteristics of the products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Service specification</a:t>
            </a:r>
          </a:p>
          <a:p>
            <a:pPr lvl="3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procedures and the way they are carried out 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Often called a ‘customer service specification’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Need for balance between maintaining customer service and resource productivity</a:t>
            </a:r>
          </a:p>
        </p:txBody>
      </p:sp>
    </p:spTree>
    <p:extLst>
      <p:ext uri="{BB962C8B-B14F-4D97-AF65-F5344CB8AC3E}">
        <p14:creationId xmlns:p14="http://schemas.microsoft.com/office/powerpoint/2010/main" val="33787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712968" cy="1143000"/>
          </a:xfrm>
        </p:spPr>
        <p:txBody>
          <a:bodyPr/>
          <a:lstStyle/>
          <a:p>
            <a:r>
              <a:rPr lang="en-GB" altLang="en-US" dirty="0"/>
              <a:t>Customer service vs resource productivity</a:t>
            </a:r>
            <a:endParaRPr lang="en-US" altLang="en-US" dirty="0"/>
          </a:p>
        </p:txBody>
      </p:sp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2564904"/>
            <a:ext cx="5810731" cy="245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74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712968" cy="1143000"/>
          </a:xfrm>
        </p:spPr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Maintain good interpersonal relationships </a:t>
            </a:r>
            <a:endParaRPr lang="en-GB" alt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Between service staff and the customer (external customers)</a:t>
            </a:r>
          </a:p>
          <a:p>
            <a:pPr marL="0" indent="0">
              <a:buNone/>
            </a:pPr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Between service staff an other departments (internal customers)</a:t>
            </a:r>
          </a:p>
        </p:txBody>
      </p:sp>
    </p:spTree>
    <p:extLst>
      <p:ext uri="{BB962C8B-B14F-4D97-AF65-F5344CB8AC3E}">
        <p14:creationId xmlns:p14="http://schemas.microsoft.com/office/powerpoint/2010/main" val="33521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Maintaining good customer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Requires the ability to:</a:t>
            </a:r>
          </a:p>
          <a:p>
            <a:endParaRPr lang="en-GB" sz="2800" dirty="0"/>
          </a:p>
          <a:p>
            <a:pPr lvl="1"/>
            <a:r>
              <a:rPr lang="en-GB" b="1" dirty="0"/>
              <a:t>Recognise</a:t>
            </a:r>
            <a:r>
              <a:rPr lang="en-GB" dirty="0"/>
              <a:t> the symptoms of a deterioration in customer relations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b="1" dirty="0"/>
              <a:t>Minimise</a:t>
            </a:r>
            <a:r>
              <a:rPr lang="en-GB" dirty="0"/>
              <a:t> the causes of customer relations problems</a:t>
            </a:r>
          </a:p>
        </p:txBody>
      </p:sp>
    </p:spTree>
    <p:extLst>
      <p:ext uri="{BB962C8B-B14F-4D97-AF65-F5344CB8AC3E}">
        <p14:creationId xmlns:p14="http://schemas.microsoft.com/office/powerpoint/2010/main" val="2434209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poor customer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680520"/>
          </a:xfrm>
        </p:spPr>
        <p:txBody>
          <a:bodyPr/>
          <a:lstStyle/>
          <a:p>
            <a:r>
              <a:rPr lang="en-GB" sz="2800" dirty="0"/>
              <a:t>Increases in number of complaints generally and especially about staff</a:t>
            </a:r>
          </a:p>
          <a:p>
            <a:r>
              <a:rPr lang="en-GB" sz="2800" dirty="0"/>
              <a:t>Increases in number of accidents</a:t>
            </a:r>
          </a:p>
          <a:p>
            <a:r>
              <a:rPr lang="en-GB" sz="2800" dirty="0"/>
              <a:t>Regular mistakes by staff</a:t>
            </a:r>
          </a:p>
          <a:p>
            <a:r>
              <a:rPr lang="en-GB" sz="2800" dirty="0"/>
              <a:t>Customers arriving without previous bookings </a:t>
            </a:r>
          </a:p>
          <a:p>
            <a:r>
              <a:rPr lang="en-GB" sz="2800" dirty="0"/>
              <a:t>Increases in breakages</a:t>
            </a:r>
          </a:p>
          <a:p>
            <a:r>
              <a:rPr lang="en-GB" sz="2800" dirty="0"/>
              <a:t>Shortages of equipment</a:t>
            </a:r>
          </a:p>
          <a:p>
            <a:r>
              <a:rPr lang="en-GB" sz="2800" dirty="0"/>
              <a:t>Arguments between staff</a:t>
            </a:r>
          </a:p>
          <a:p>
            <a:r>
              <a:rPr lang="en-GB" sz="2800" dirty="0"/>
              <a:t>Poor morale and high turnover of staff</a:t>
            </a:r>
          </a:p>
        </p:txBody>
      </p:sp>
    </p:spTree>
    <p:extLst>
      <p:ext uri="{BB962C8B-B14F-4D97-AF65-F5344CB8AC3E}">
        <p14:creationId xmlns:p14="http://schemas.microsoft.com/office/powerpoint/2010/main" val="3521198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to ensure: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4464496"/>
          </a:xfrm>
        </p:spPr>
        <p:txBody>
          <a:bodyPr/>
          <a:lstStyle/>
          <a:p>
            <a:r>
              <a:rPr lang="en-GB" sz="2400" b="1" dirty="0"/>
              <a:t>Agreed procedures </a:t>
            </a:r>
            <a:r>
              <a:rPr lang="en-GB" sz="2400" dirty="0"/>
              <a:t>for dealing with customer service issues are followed</a:t>
            </a:r>
          </a:p>
          <a:p>
            <a:r>
              <a:rPr lang="en-GB" sz="2400" b="1" dirty="0"/>
              <a:t>Physical capabilities </a:t>
            </a:r>
            <a:r>
              <a:rPr lang="en-GB" sz="2400" dirty="0"/>
              <a:t>of the operation can support the customer service specification</a:t>
            </a:r>
          </a:p>
          <a:p>
            <a:r>
              <a:rPr lang="en-GB" sz="2400" b="1" dirty="0"/>
              <a:t>Abilities of the staff </a:t>
            </a:r>
            <a:r>
              <a:rPr lang="en-GB" sz="2400" dirty="0"/>
              <a:t>can support the customer service specification </a:t>
            </a:r>
          </a:p>
          <a:p>
            <a:r>
              <a:rPr lang="en-GB" sz="2400" b="1" dirty="0"/>
              <a:t>Continual monitoring </a:t>
            </a:r>
            <a:r>
              <a:rPr lang="en-GB" sz="2400" dirty="0"/>
              <a:t>of the likely customer satisfaction or otherwise</a:t>
            </a:r>
          </a:p>
          <a:p>
            <a:r>
              <a:rPr lang="en-GB" sz="2400" b="1" dirty="0"/>
              <a:t>All supervisors and managers </a:t>
            </a:r>
            <a:r>
              <a:rPr lang="en-GB" sz="2400" dirty="0"/>
              <a:t>observe the same service standards as those required from the members of staff</a:t>
            </a:r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234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3E6E-0A4E-4C91-A4C3-389AB99A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Procedures are required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6F81-8E43-4839-A622-E134AF75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886000"/>
            <a:ext cx="3810000" cy="463934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GB" sz="2000" dirty="0"/>
              <a:t>Addressing customers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Wrong orders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Advising customers with dietary needs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Complaints 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Customer illness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Enforcement of dress codes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Emergencies e.g. power cuts, fire alarms and bomb threats suspicions packages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Children (and lost children)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Customers who have mobility, sight and communication difficulties</a:t>
            </a:r>
          </a:p>
          <a:p>
            <a:pPr>
              <a:spcBef>
                <a:spcPts val="0"/>
              </a:spcBef>
            </a:pP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448F4-11C2-4A5B-B707-FCBD628A0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040" y="1889448"/>
            <a:ext cx="3810000" cy="463589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GB" sz="2000" dirty="0"/>
              <a:t>Customers who have mobility, sight and communication difficulties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Solo diners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Unacceptable customer behaviour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Lost property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Alcohol over-consumption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Enforcement of mobile phone and non-smoking codes including the non-use of e-cigarettes.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Dealing with online feedback via social media or online review forums</a:t>
            </a:r>
          </a:p>
        </p:txBody>
      </p:sp>
    </p:spTree>
    <p:extLst>
      <p:ext uri="{BB962C8B-B14F-4D97-AF65-F5344CB8AC3E}">
        <p14:creationId xmlns:p14="http://schemas.microsoft.com/office/powerpoint/2010/main" val="1241674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Managing volume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Includes consideration of:</a:t>
            </a:r>
          </a:p>
          <a:p>
            <a:pPr lvl="1"/>
            <a:r>
              <a:rPr lang="en-GB" altLang="en-US" sz="2400" dirty="0"/>
              <a:t>Measuring capacity</a:t>
            </a:r>
          </a:p>
          <a:p>
            <a:pPr lvl="1"/>
            <a:r>
              <a:rPr lang="en-GB" altLang="en-US" sz="2400" dirty="0"/>
              <a:t>Volume and service organisation</a:t>
            </a:r>
          </a:p>
          <a:p>
            <a:pPr lvl="1"/>
            <a:r>
              <a:rPr lang="en-GB" altLang="en-US" sz="2400" dirty="0"/>
              <a:t>Increasing throughput</a:t>
            </a:r>
          </a:p>
          <a:p>
            <a:pPr lvl="1"/>
            <a:r>
              <a:rPr lang="en-GB" altLang="en-US" sz="2400" dirty="0"/>
              <a:t>Limiting demand</a:t>
            </a:r>
          </a:p>
          <a:p>
            <a:pPr lvl="1"/>
            <a:r>
              <a:rPr lang="en-GB" altLang="en-US" sz="2400" dirty="0"/>
              <a:t>Using queues</a:t>
            </a:r>
          </a:p>
          <a:p>
            <a:pPr lvl="1">
              <a:spcBef>
                <a:spcPts val="800"/>
              </a:spcBef>
              <a:spcAft>
                <a:spcPts val="500"/>
              </a:spcAft>
            </a:pPr>
            <a:r>
              <a:rPr lang="en-GB" altLang="en-US" sz="2400" dirty="0"/>
              <a:t>Special considerations for banquet/function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441165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Seating consumption times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46" y="2132856"/>
            <a:ext cx="7793038" cy="404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420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Increasing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4680520"/>
          </a:xfrm>
        </p:spPr>
        <p:txBody>
          <a:bodyPr/>
          <a:lstStyle/>
          <a:p>
            <a:r>
              <a:rPr lang="en-GB" sz="2800" dirty="0"/>
              <a:t>Reduce the timings for the service sequence</a:t>
            </a:r>
          </a:p>
          <a:p>
            <a:r>
              <a:rPr lang="en-GB" sz="2800" dirty="0"/>
              <a:t>Turn tables</a:t>
            </a:r>
          </a:p>
          <a:p>
            <a:r>
              <a:rPr lang="en-GB" sz="2800" dirty="0"/>
              <a:t>Serve parts of the meal in separate areas</a:t>
            </a:r>
          </a:p>
          <a:p>
            <a:r>
              <a:rPr lang="en-GB" sz="2800" dirty="0"/>
              <a:t>Use brighter lighting and less comfortable seating</a:t>
            </a:r>
          </a:p>
          <a:p>
            <a:r>
              <a:rPr lang="en-GB" sz="2800" dirty="0"/>
              <a:t>Encouraging customers to share tables</a:t>
            </a:r>
          </a:p>
          <a:p>
            <a:r>
              <a:rPr lang="en-GB" sz="2800" dirty="0"/>
              <a:t>Ensure efficient clearing</a:t>
            </a:r>
          </a:p>
          <a:p>
            <a:r>
              <a:rPr lang="en-GB" sz="2800" dirty="0"/>
              <a:t>Utilise new payment solutions</a:t>
            </a:r>
          </a:p>
          <a:p>
            <a:r>
              <a:rPr lang="en-GB" sz="2800" dirty="0"/>
              <a:t>Set minimum charges</a:t>
            </a:r>
          </a:p>
          <a:p>
            <a:r>
              <a:rPr lang="en-GB" sz="2800" dirty="0"/>
              <a:t>Offer reduced menu alternatives</a:t>
            </a:r>
          </a:p>
        </p:txBody>
      </p:sp>
    </p:spTree>
    <p:extLst>
      <p:ext uri="{BB962C8B-B14F-4D97-AF65-F5344CB8AC3E}">
        <p14:creationId xmlns:p14="http://schemas.microsoft.com/office/powerpoint/2010/main" val="10214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Queue considerations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227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Fair versus unfair 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Comfort verses lack of comfort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Unexplained versus explained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Unexpected versus expected 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Unoccupied versus occupied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Initial versus a subsequent wait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Anxious versus calm wait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Individual versus a group waiting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Valuable service versus less valuable service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New or infrequent users versus regular users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779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Service conventions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Traditional ways of doing things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Have proved to be effective and efficient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Ensure standardisation in the service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Each establishment may be slightly different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But essential that all staff know and follow the same ones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82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Work hygienically and safely</a:t>
            </a:r>
          </a:p>
          <a:p>
            <a:r>
              <a:rPr lang="en-GB" altLang="en-US" sz="2800" dirty="0">
                <a:cs typeface="Times New Roman" pitchFamily="18" charset="0"/>
              </a:rPr>
              <a:t>Always work as part of a team</a:t>
            </a:r>
          </a:p>
          <a:p>
            <a:r>
              <a:rPr lang="en-GB" altLang="en-US" sz="2800" dirty="0">
                <a:cs typeface="Times New Roman" pitchFamily="18" charset="0"/>
              </a:rPr>
              <a:t>Pass other members of staff by moving to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Use checklists</a:t>
            </a:r>
          </a:p>
        </p:txBody>
      </p:sp>
    </p:spTree>
    <p:extLst>
      <p:ext uri="{BB962C8B-B14F-4D97-AF65-F5344CB8AC3E}">
        <p14:creationId xmlns:p14="http://schemas.microsoft.com/office/powerpoint/2010/main" val="114638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Booking information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Basic information is the same regardless of how the bookings are taken. This includes: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Day and date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Name of the customer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Customer’s telephone number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Number of covers required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Time of the event – arrival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 requirements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Signature/record of the person taking the booking in case of any queries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0846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Larger party bookings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For larger party booking there will often be different procedures.  This may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Set meal and beverages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How billing is to be done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Requirement for a deposit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Seating plan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Deadline for confirmation of final numbers 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9716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service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Prepare service areas in sequence</a:t>
            </a:r>
          </a:p>
          <a:p>
            <a:r>
              <a:rPr lang="en-GB" sz="2800" dirty="0"/>
              <a:t>Place items consistently</a:t>
            </a:r>
          </a:p>
          <a:p>
            <a:r>
              <a:rPr lang="en-GB" sz="2800" dirty="0"/>
              <a:t>Use trays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14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747E-293F-4C0A-A929-BF4F260E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7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6714C-7FFE-4B85-B264-3BC1294CC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nature of food and beverage service</a:t>
            </a:r>
          </a:p>
          <a:p>
            <a:r>
              <a:rPr lang="en-GB" sz="2800" dirty="0"/>
              <a:t>Food and beverage service systems</a:t>
            </a:r>
          </a:p>
          <a:p>
            <a:r>
              <a:rPr lang="en-GB" sz="2800" dirty="0"/>
              <a:t>Customer service vs resource productivity</a:t>
            </a:r>
          </a:p>
          <a:p>
            <a:r>
              <a:rPr lang="en-GB" sz="2800" dirty="0"/>
              <a:t>Customer relations</a:t>
            </a:r>
          </a:p>
          <a:p>
            <a:r>
              <a:rPr lang="en-GB" sz="2800" dirty="0"/>
              <a:t>Managing volume </a:t>
            </a:r>
          </a:p>
          <a:p>
            <a:r>
              <a:rPr lang="en-GB" sz="2800" dirty="0"/>
              <a:t>Managing the service sequence</a:t>
            </a:r>
          </a:p>
          <a:p>
            <a:r>
              <a:rPr lang="en-GB" sz="2800" dirty="0"/>
              <a:t>Revenue control</a:t>
            </a:r>
          </a:p>
        </p:txBody>
      </p:sp>
    </p:spTree>
    <p:extLst>
      <p:ext uri="{BB962C8B-B14F-4D97-AF65-F5344CB8AC3E}">
        <p14:creationId xmlns:p14="http://schemas.microsoft.com/office/powerpoint/2010/main" val="1964906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Order taking methods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Main methods are: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Triplicate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Duplicate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Service with order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Pre-ordered</a:t>
            </a:r>
          </a:p>
          <a:p>
            <a:r>
              <a:rPr lang="en-GB" altLang="en-US" sz="2800" dirty="0">
                <a:cs typeface="Times New Roman" pitchFamily="18" charset="0"/>
              </a:rPr>
              <a:t>All order taking methods are based upon these four basic concepts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22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Order taking conventions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464496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Take food, wine and drink orders through hosts</a:t>
            </a:r>
          </a:p>
          <a:p>
            <a:r>
              <a:rPr lang="en-GB" altLang="en-US" sz="2800" dirty="0">
                <a:cs typeface="Times New Roman" pitchFamily="18" charset="0"/>
              </a:rPr>
              <a:t>Be able to explain food and beverage items</a:t>
            </a:r>
          </a:p>
          <a:p>
            <a:r>
              <a:rPr lang="en-GB" altLang="en-US" sz="2800" dirty="0">
                <a:cs typeface="Times New Roman" pitchFamily="18" charset="0"/>
              </a:rPr>
              <a:t>Use order notation techniques </a:t>
            </a:r>
          </a:p>
          <a:p>
            <a:r>
              <a:rPr lang="en-GB" altLang="en-US" sz="2800" dirty="0">
                <a:cs typeface="Times New Roman" pitchFamily="18" charset="0"/>
              </a:rPr>
              <a:t>Be aware of customers who may have additional needs</a:t>
            </a:r>
          </a:p>
          <a:p>
            <a:r>
              <a:rPr lang="en-GB" altLang="en-US" sz="2800" dirty="0">
                <a:cs typeface="Times New Roman" pitchFamily="18" charset="0"/>
              </a:rPr>
              <a:t>Be open-minded and non-judgemental towards customer differences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3228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Taking or receiving customer orders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Servers can: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Record orders on check pads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Key them in on handheld terminals</a:t>
            </a:r>
          </a:p>
          <a:p>
            <a:r>
              <a:rPr lang="en-GB" altLang="en-US" sz="2800" dirty="0">
                <a:cs typeface="Times New Roman" pitchFamily="18" charset="0"/>
              </a:rPr>
              <a:t>Customers can: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Hand write orders 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Use electronic systems such as iPads or other touch screens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Use interactive table top projection systems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658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Essential knowledge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Server must know what they are serving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And, the service requirements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To enable the server to advise the customer on: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content of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methods used in making the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accompaniments offered</a:t>
            </a:r>
          </a:p>
        </p:txBody>
      </p:sp>
    </p:spTree>
    <p:extLst>
      <p:ext uri="{BB962C8B-B14F-4D97-AF65-F5344CB8AC3E}">
        <p14:creationId xmlns:p14="http://schemas.microsoft.com/office/powerpoint/2010/main" val="1532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Additional requirements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Each establishment will have its own system for indicating:</a:t>
            </a:r>
          </a:p>
          <a:p>
            <a:pPr lvl="1"/>
            <a:r>
              <a:rPr lang="en-GB" altLang="en-US" dirty="0"/>
              <a:t>Identifying which customer is having what item</a:t>
            </a:r>
          </a:p>
          <a:p>
            <a:pPr lvl="1"/>
            <a:r>
              <a:rPr lang="en-GB" altLang="en-US" dirty="0"/>
              <a:t>A follow on order (next course or beverage)</a:t>
            </a:r>
          </a:p>
          <a:p>
            <a:pPr lvl="1"/>
            <a:r>
              <a:rPr lang="en-GB" altLang="en-US" dirty="0"/>
              <a:t>Supplement (additional) order for the same item</a:t>
            </a:r>
          </a:p>
          <a:p>
            <a:pPr lvl="1"/>
            <a:r>
              <a:rPr lang="en-GB" altLang="en-US" dirty="0"/>
              <a:t>Returned food and replacement order</a:t>
            </a:r>
          </a:p>
          <a:p>
            <a:pPr lvl="1"/>
            <a:r>
              <a:rPr lang="en-GB" altLang="en-US" dirty="0"/>
              <a:t>Accident replacement order</a:t>
            </a:r>
          </a:p>
        </p:txBody>
      </p:sp>
    </p:spTree>
    <p:extLst>
      <p:ext uri="{BB962C8B-B14F-4D97-AF65-F5344CB8AC3E}">
        <p14:creationId xmlns:p14="http://schemas.microsoft.com/office/powerpoint/2010/main" val="1931892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Serve cold food before hot food</a:t>
            </a:r>
          </a:p>
          <a:p>
            <a:r>
              <a:rPr lang="en-GB" altLang="en-US" sz="2800" dirty="0">
                <a:cs typeface="Times New Roman" pitchFamily="18" charset="0"/>
              </a:rPr>
              <a:t>Serve wine/drinks before food</a:t>
            </a:r>
          </a:p>
          <a:p>
            <a:r>
              <a:rPr lang="en-GB" altLang="en-US" sz="2800" dirty="0">
                <a:cs typeface="Times New Roman" pitchFamily="18" charset="0"/>
              </a:rPr>
              <a:t>Avoid stretching across customers</a:t>
            </a:r>
          </a:p>
          <a:p>
            <a:r>
              <a:rPr lang="en-GB" altLang="en-US" sz="2800" dirty="0">
                <a:cs typeface="Times New Roman" pitchFamily="18" charset="0"/>
              </a:rPr>
              <a:t>Place items for customer convenience</a:t>
            </a:r>
          </a:p>
          <a:p>
            <a:r>
              <a:rPr lang="en-GB" altLang="en-US" sz="2800" dirty="0">
                <a:cs typeface="Times New Roman" pitchFamily="18" charset="0"/>
              </a:rPr>
              <a:t>Start service from the right hand side of the host, with the host last</a:t>
            </a:r>
          </a:p>
          <a:p>
            <a:r>
              <a:rPr lang="en-GB" altLang="en-US" sz="2800" dirty="0">
                <a:cs typeface="Times New Roman" pitchFamily="18" charset="0"/>
              </a:rPr>
              <a:t>Serve women first </a:t>
            </a:r>
            <a:r>
              <a:rPr lang="en-GB" altLang="en-US" sz="2400" dirty="0">
                <a:cs typeface="Times New Roman" pitchFamily="18" charset="0"/>
              </a:rPr>
              <a:t>(if convenient for the service but not if a woman is the host)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1750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 </a:t>
            </a:r>
            <a:r>
              <a:rPr lang="en-GB" altLang="en-US" sz="1600" dirty="0">
                <a:cs typeface="Times New Roman" pitchFamily="18" charset="0"/>
              </a:rPr>
              <a:t>(cont’d)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464496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Silver serve food from the left</a:t>
            </a:r>
          </a:p>
          <a:p>
            <a:r>
              <a:rPr lang="en-GB" altLang="en-US" sz="2800" dirty="0">
                <a:cs typeface="Times New Roman" pitchFamily="18" charset="0"/>
              </a:rPr>
              <a:t>Serve plated foods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Serve all beverages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Clear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Separate the tasks of: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serving at table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food/drink collection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sideboard/workstation clearing</a:t>
            </a:r>
          </a:p>
          <a:p>
            <a:endParaRPr lang="en-GB" altLang="en-US" dirty="0">
              <a:cs typeface="Times New Roman" pitchFamily="18" charset="0"/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1312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Billing methods</a:t>
            </a:r>
            <a:endParaRPr lang="en-GB" alt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Bill as check</a:t>
            </a:r>
            <a:endParaRPr lang="en-GB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Separate bill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Bill with order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Pre-paid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Voucher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No charge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Deferred (charged to account)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75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Clearing methods</a:t>
            </a:r>
            <a:endParaRPr lang="en-GB" alt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Four main methods: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Manual 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Semi-self-clear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Self-clear	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Self-clear and strip</a:t>
            </a:r>
          </a:p>
          <a:p>
            <a:pPr lvl="1">
              <a:buFont typeface="Wingdings" pitchFamily="2" charset="2"/>
              <a:buNone/>
            </a:pPr>
            <a:endParaRPr lang="en-GB" alt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898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Dishwashing methods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Manual</a:t>
            </a:r>
          </a:p>
          <a:p>
            <a:r>
              <a:rPr lang="en-GB" altLang="en-US" sz="2800" dirty="0">
                <a:cs typeface="Times New Roman" pitchFamily="18" charset="0"/>
              </a:rPr>
              <a:t>Semi-automatic</a:t>
            </a:r>
          </a:p>
          <a:p>
            <a:r>
              <a:rPr lang="en-GB" altLang="en-US" sz="2800" dirty="0">
                <a:cs typeface="Times New Roman" pitchFamily="18" charset="0"/>
              </a:rPr>
              <a:t>Automatic conveyor</a:t>
            </a:r>
          </a:p>
          <a:p>
            <a:r>
              <a:rPr lang="en-GB" altLang="en-US" sz="2800" dirty="0">
                <a:cs typeface="Times New Roman" pitchFamily="18" charset="0"/>
              </a:rPr>
              <a:t>Flight conveyor</a:t>
            </a:r>
          </a:p>
          <a:p>
            <a:r>
              <a:rPr lang="en-GB" altLang="en-US" sz="2800" dirty="0">
                <a:cs typeface="Times New Roman" pitchFamily="18" charset="0"/>
              </a:rPr>
              <a:t>Deferred wash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590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Key requirements for staff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06638"/>
            <a:ext cx="7772400" cy="3825875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Sound product knowledge</a:t>
            </a:r>
          </a:p>
          <a:p>
            <a:r>
              <a:rPr lang="en-GB" altLang="en-US" sz="2800" dirty="0">
                <a:cs typeface="Times New Roman" pitchFamily="18" charset="0"/>
              </a:rPr>
              <a:t>Well developed interpersonal skills</a:t>
            </a:r>
          </a:p>
          <a:p>
            <a:r>
              <a:rPr lang="en-GB" altLang="en-US" sz="2800" dirty="0">
                <a:cs typeface="Times New Roman" pitchFamily="18" charset="0"/>
              </a:rPr>
              <a:t>A range of technical skills</a:t>
            </a:r>
          </a:p>
          <a:p>
            <a:r>
              <a:rPr lang="en-GB" altLang="en-US" sz="2800" dirty="0">
                <a:cs typeface="Times New Roman" pitchFamily="18" charset="0"/>
              </a:rPr>
              <a:t>An ability to work as part of a team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9854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Purpose of a revenue control system</a:t>
            </a:r>
            <a:endParaRPr lang="en-GB" alt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Monitors where selling takes place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Activities include: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Efficient control of all food and beverage items issued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Reduction of pilfering and keeping wastage to a minimum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Ensuring bills are correct and proper payment is made and accounted for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Provision of management information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97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Systems for revenue control</a:t>
            </a:r>
            <a:endParaRPr lang="en-GB" altLang="en-US"/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</a:t>
            </a: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anual systems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Pre-checking system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Electronic cash registers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Electronic point of sale (EPOS) control systems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Computerised systems</a:t>
            </a:r>
          </a:p>
          <a:p>
            <a:r>
              <a:rPr lang="en-GB" sz="2800" dirty="0"/>
              <a:t>Smartphone app (sometimes referred to as Pin on Glass (</a:t>
            </a:r>
            <a:r>
              <a:rPr lang="en-GB" sz="2800" dirty="0" err="1"/>
              <a:t>PoG</a:t>
            </a:r>
            <a:r>
              <a:rPr lang="en-GB" sz="2800" dirty="0"/>
              <a:t>)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Satellite stations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56979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Performance measures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Information collected during the revenue control phase includes: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mix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Gross profit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Cost percentages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Seat turnover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per staff member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per seat and sales per area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600" dirty="0">
                <a:ea typeface="Arial Unicode MS" pitchFamily="34" charset="-128"/>
              </a:rPr>
              <a:t>Formulae and explanations of these performance measures is detailed in Appendix A </a:t>
            </a:r>
            <a:r>
              <a:rPr lang="en-GB" altLang="en-US" sz="1600" i="1" dirty="0">
                <a:ea typeface="Arial Unicode MS" pitchFamily="34" charset="-128"/>
              </a:rPr>
              <a:t>Food and Beverage Management</a:t>
            </a:r>
            <a:r>
              <a:rPr lang="en-GB" altLang="en-US" sz="1600" dirty="0">
                <a:ea typeface="Arial Unicode MS" pitchFamily="34" charset="-128"/>
              </a:rPr>
              <a:t> 5</a:t>
            </a:r>
            <a:r>
              <a:rPr lang="en-GB" altLang="en-US" sz="1600" baseline="30000" dirty="0">
                <a:ea typeface="Arial Unicode MS" pitchFamily="34" charset="-128"/>
              </a:rPr>
              <a:t>th</a:t>
            </a:r>
            <a:r>
              <a:rPr lang="en-GB" altLang="en-US" sz="1600" dirty="0">
                <a:ea typeface="Arial Unicode MS" pitchFamily="34" charset="-128"/>
              </a:rPr>
              <a:t> edition, Cousins et. Al, 2019, Goodfellow Publishers.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185830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F535-2C5B-4667-AB10-5779E787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5F47E-C95C-4E59-B4FF-1282D0E4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Tipping for service varies across different cultures, for example:</a:t>
            </a:r>
          </a:p>
          <a:p>
            <a:pPr lvl="1"/>
            <a:r>
              <a:rPr lang="en-GB" sz="2400" dirty="0"/>
              <a:t>UK - tipping practice not formalised, with an average of 10-15% added to the bill as ‘discretionary’ </a:t>
            </a:r>
          </a:p>
          <a:p>
            <a:pPr lvl="1"/>
            <a:r>
              <a:rPr lang="en-GB" sz="2400" dirty="0"/>
              <a:t>USA - normal for customers to add 18%-20% of the total bill </a:t>
            </a:r>
          </a:p>
          <a:p>
            <a:pPr lvl="1"/>
            <a:r>
              <a:rPr lang="en-GB" sz="2400" dirty="0"/>
              <a:t>In Japanese dining culture it is seen as impolite to leave a tip</a:t>
            </a:r>
          </a:p>
          <a:p>
            <a:pPr lvl="1"/>
            <a:r>
              <a:rPr lang="en-GB" sz="2400" dirty="0"/>
              <a:t>France and Australia tend to include a charge for the service within the listed prices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537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4619-09DD-45E0-9545-C061E549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Tipping in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179D-5EDF-4988-9F3A-ADB68093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No legal obligation to pay tips to the staff - some employers do not</a:t>
            </a:r>
          </a:p>
          <a:p>
            <a:r>
              <a:rPr lang="en-GB" sz="2400" dirty="0"/>
              <a:t>Cannot be used to make up an employee’s pay to meet the National Minimum Wage.</a:t>
            </a:r>
          </a:p>
          <a:p>
            <a:r>
              <a:rPr lang="en-GB" sz="2400" dirty="0"/>
              <a:t>UK Government has produced a Code of Best Practice for business owners</a:t>
            </a:r>
          </a:p>
          <a:p>
            <a:r>
              <a:rPr lang="en-GB" sz="2400" dirty="0"/>
              <a:t>‘</a:t>
            </a:r>
            <a:r>
              <a:rPr lang="en-GB" sz="2400" dirty="0" err="1"/>
              <a:t>Tronc</a:t>
            </a:r>
            <a:r>
              <a:rPr lang="en-GB" sz="2400" dirty="0"/>
              <a:t>’ system often used to manage the way tips are distributed</a:t>
            </a:r>
          </a:p>
          <a:p>
            <a:r>
              <a:rPr lang="en-GB" sz="2400" dirty="0"/>
              <a:t>Tips are taxable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2565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malpractices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Dilution of liquor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Short measures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Overcharging of customers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Undercharging of friends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Management pilferage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Kickbacks to managers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Cash registers taken off line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Utilising differentiated gross profit percentages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9690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4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Food and beverage service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GB" altLang="en-US" sz="2800" dirty="0">
                <a:cs typeface="Times New Roman" pitchFamily="18" charset="0"/>
              </a:rPr>
              <a:t>Consists of two separate sub-systems operating at the same time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The</a:t>
            </a:r>
            <a:r>
              <a:rPr lang="en-GB" altLang="en-US" i="1" dirty="0">
                <a:cs typeface="Times New Roman" pitchFamily="18" charset="0"/>
              </a:rPr>
              <a:t> service sequence</a:t>
            </a:r>
          </a:p>
          <a:p>
            <a:pPr marL="1314450" lvl="3" indent="0">
              <a:buNone/>
            </a:pPr>
            <a:r>
              <a:rPr lang="en-GB" altLang="en-US" sz="2400" dirty="0">
                <a:cs typeface="Times New Roman" pitchFamily="18" charset="0"/>
              </a:rPr>
              <a:t>Delivery of the food and beverages to the customer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The</a:t>
            </a:r>
            <a:r>
              <a:rPr lang="en-GB" altLang="en-US" i="1" dirty="0">
                <a:cs typeface="Times New Roman" pitchFamily="18" charset="0"/>
              </a:rPr>
              <a:t> customer process</a:t>
            </a:r>
          </a:p>
          <a:p>
            <a:pPr marL="1314450" lvl="3" indent="0">
              <a:buNone/>
            </a:pPr>
            <a:r>
              <a:rPr lang="en-GB" altLang="en-US" sz="2400" dirty="0">
                <a:cs typeface="Times New Roman" pitchFamily="18" charset="0"/>
              </a:rPr>
              <a:t>The experience the customer undertakes</a:t>
            </a:r>
          </a:p>
        </p:txBody>
      </p:sp>
    </p:spTree>
    <p:extLst>
      <p:ext uri="{BB962C8B-B14F-4D97-AF65-F5344CB8AC3E}">
        <p14:creationId xmlns:p14="http://schemas.microsoft.com/office/powerpoint/2010/main" val="17508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The </a:t>
            </a:r>
            <a:r>
              <a:rPr lang="en-GB" altLang="en-US" i="1" dirty="0">
                <a:cs typeface="Times New Roman" pitchFamily="18" charset="0"/>
              </a:rPr>
              <a:t>service sequence</a:t>
            </a:r>
            <a:r>
              <a:rPr lang="en-GB" altLang="en-US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743200"/>
            <a:ext cx="4108450" cy="36195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Preparation for service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Taking bookings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Greeting, seating/directing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Taking food and beverage orders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Serving of food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Serving beverages</a:t>
            </a:r>
            <a:r>
              <a:rPr lang="en-GB" altLang="en-US" dirty="0"/>
              <a:t> 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819400"/>
            <a:ext cx="3808413" cy="28194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/>
              <a:t>C</a:t>
            </a:r>
            <a:r>
              <a:rPr lang="en-GB" altLang="en-US" sz="2400" dirty="0">
                <a:cs typeface="Times New Roman" pitchFamily="18" charset="0"/>
              </a:rPr>
              <a:t>learing during service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Billing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Dealing with payments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Dishwashing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Clearing following service</a:t>
            </a:r>
            <a:endParaRPr lang="en-GB" altLang="en-US" sz="2400" dirty="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438400" y="2057400"/>
            <a:ext cx="3486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+mn-lt"/>
              </a:rPr>
              <a:t>Eleven or more stages:</a:t>
            </a:r>
          </a:p>
        </p:txBody>
      </p:sp>
    </p:spTree>
    <p:extLst>
      <p:ext uri="{BB962C8B-B14F-4D97-AF65-F5344CB8AC3E}">
        <p14:creationId xmlns:p14="http://schemas.microsoft.com/office/powerpoint/2010/main" val="16926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The </a:t>
            </a:r>
            <a:r>
              <a:rPr lang="en-GB" altLang="en-US" i="1" dirty="0">
                <a:cs typeface="Times New Roman" pitchFamily="18" charset="0"/>
              </a:rPr>
              <a:t>customer process</a:t>
            </a:r>
            <a:r>
              <a:rPr lang="en-GB" altLang="en-US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08912" cy="4114800"/>
          </a:xfrm>
        </p:spPr>
        <p:txBody>
          <a:bodyPr/>
          <a:lstStyle/>
          <a:p>
            <a:r>
              <a:rPr lang="en-GB" altLang="en-US" sz="2800" dirty="0"/>
              <a:t>T</a:t>
            </a:r>
            <a:r>
              <a:rPr lang="en-GB" altLang="en-US" sz="2800" dirty="0">
                <a:cs typeface="Times New Roman" pitchFamily="18" charset="0"/>
              </a:rPr>
              <a:t>he customer is required to undertake or observe certain requirements</a:t>
            </a:r>
          </a:p>
          <a:p>
            <a:r>
              <a:rPr lang="en-GB" altLang="en-US" sz="2800" dirty="0">
                <a:cs typeface="Times New Roman" pitchFamily="18" charset="0"/>
              </a:rPr>
              <a:t>For example: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Enterers the food service area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Orders or selects choice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Served (may pay either at this point or later)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Food and beverages are then consumed, customer leaves and area is cleared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06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Categorising service methods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From a </a:t>
            </a:r>
            <a:r>
              <a:rPr lang="en-GB" altLang="en-US" sz="2800" i="1" dirty="0">
                <a:cs typeface="Times New Roman" pitchFamily="18" charset="0"/>
              </a:rPr>
              <a:t>customer process </a:t>
            </a:r>
            <a:r>
              <a:rPr lang="en-GB" altLang="en-US" sz="2800" dirty="0">
                <a:cs typeface="Times New Roman" pitchFamily="18" charset="0"/>
              </a:rPr>
              <a:t>perspective, five basic types of </a:t>
            </a:r>
            <a:r>
              <a:rPr lang="en-GB" altLang="en-US" sz="2800" i="1" dirty="0">
                <a:cs typeface="Times New Roman" pitchFamily="18" charset="0"/>
              </a:rPr>
              <a:t>customer process </a:t>
            </a:r>
            <a:r>
              <a:rPr lang="en-GB" altLang="en-US" sz="2800" dirty="0">
                <a:cs typeface="Times New Roman" pitchFamily="18" charset="0"/>
              </a:rPr>
              <a:t>can be identified</a:t>
            </a:r>
            <a:r>
              <a:rPr lang="en-GB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05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Five basic </a:t>
            </a:r>
            <a:r>
              <a:rPr lang="en-GB" altLang="en-US" i="1" dirty="0"/>
              <a:t>customer processes</a:t>
            </a:r>
            <a:endParaRPr lang="en-US" alt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276872"/>
            <a:ext cx="8945461" cy="373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11520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425</TotalTime>
  <Words>1622</Words>
  <Application>Microsoft Office PowerPoint</Application>
  <PresentationFormat>On-screen Show (4:3)</PresentationFormat>
  <Paragraphs>299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7 covers:</vt:lpstr>
      <vt:lpstr>Key requirements for staff</vt:lpstr>
      <vt:lpstr>Food and beverage service </vt:lpstr>
      <vt:lpstr>The service sequence </vt:lpstr>
      <vt:lpstr>The customer process </vt:lpstr>
      <vt:lpstr>Categorising service methods </vt:lpstr>
      <vt:lpstr>Five basic customer processes</vt:lpstr>
      <vt:lpstr>The five service method groups</vt:lpstr>
      <vt:lpstr>Changing service methods</vt:lpstr>
      <vt:lpstr>Providing customer service </vt:lpstr>
      <vt:lpstr>Level of service : standards of service </vt:lpstr>
      <vt:lpstr>Ensuring customer service</vt:lpstr>
      <vt:lpstr>Customer service vs resource productivity</vt:lpstr>
      <vt:lpstr>Maintain good interpersonal relationships </vt:lpstr>
      <vt:lpstr>Maintaining good customer relations</vt:lpstr>
      <vt:lpstr>Symptoms of poor customer relations</vt:lpstr>
      <vt:lpstr>Important to ensure:</vt:lpstr>
      <vt:lpstr>Procedures are required for:</vt:lpstr>
      <vt:lpstr>Managing volume</vt:lpstr>
      <vt:lpstr>Seating consumption times</vt:lpstr>
      <vt:lpstr>Increasing throughput</vt:lpstr>
      <vt:lpstr>Queue considerations</vt:lpstr>
      <vt:lpstr>Service conventions </vt:lpstr>
      <vt:lpstr>General service conventions </vt:lpstr>
      <vt:lpstr>Booking information </vt:lpstr>
      <vt:lpstr>Larger party bookings </vt:lpstr>
      <vt:lpstr>Preparing for service conventions</vt:lpstr>
      <vt:lpstr>Order taking methods</vt:lpstr>
      <vt:lpstr>Order taking conventions </vt:lpstr>
      <vt:lpstr>Taking or receiving customer orders</vt:lpstr>
      <vt:lpstr>Essential knowledge</vt:lpstr>
      <vt:lpstr>Additional requirements </vt:lpstr>
      <vt:lpstr>General service conventions </vt:lpstr>
      <vt:lpstr>General service conventions (cont’d)</vt:lpstr>
      <vt:lpstr>Billing methods</vt:lpstr>
      <vt:lpstr>Clearing methods</vt:lpstr>
      <vt:lpstr>Dishwashing methods</vt:lpstr>
      <vt:lpstr>Purpose of a revenue control system</vt:lpstr>
      <vt:lpstr>Systems for revenue control</vt:lpstr>
      <vt:lpstr>Performance measures </vt:lpstr>
      <vt:lpstr>Tipping </vt:lpstr>
      <vt:lpstr>Tipping in the UK</vt:lpstr>
      <vt:lpstr>Example malpractices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7 Food and Beverage Service</dc:subject>
  <dc:creator>John Cousins The Food and Beverage Training Company</dc:creator>
  <cp:keywords>Chapter 7 Food and Beverage Service</cp:keywords>
  <dc:description>This presentation is copyright.  Any use or adaptions must always include proper acknowledgement of the source.</dc:description>
  <cp:lastModifiedBy>John Cousins</cp:lastModifiedBy>
  <cp:revision>79</cp:revision>
  <dcterms:created xsi:type="dcterms:W3CDTF">2011-08-30T14:41:49Z</dcterms:created>
  <dcterms:modified xsi:type="dcterms:W3CDTF">2019-04-17T11:32:58Z</dcterms:modified>
  <cp:category>This presentation is copyright.  Source must always be acknowledged.</cp:category>
</cp:coreProperties>
</file>